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6" r:id="rId5"/>
    <p:sldId id="269" r:id="rId6"/>
    <p:sldId id="270" r:id="rId7"/>
    <p:sldId id="272" r:id="rId8"/>
    <p:sldId id="275" r:id="rId9"/>
    <p:sldId id="276" r:id="rId10"/>
    <p:sldId id="273" r:id="rId11"/>
    <p:sldId id="278" r:id="rId12"/>
    <p:sldId id="277" r:id="rId13"/>
    <p:sldId id="265" r:id="rId14"/>
    <p:sldId id="261" r:id="rId15"/>
    <p:sldId id="271" r:id="rId16"/>
    <p:sldId id="274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20" d="100"/>
          <a:sy n="120" d="100"/>
        </p:scale>
        <p:origin x="17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gif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40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05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3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1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33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7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0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41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6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2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8F773-C922-4687-BCFA-0C9F85A30E3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ED78F-20A5-4E98-9BFC-05058A0AEE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64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Teaching machines to learn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keshav </a:t>
            </a:r>
            <a:r>
              <a:rPr lang="en-US" dirty="0" err="1"/>
              <a:t>joshi</a:t>
            </a:r>
            <a:endParaRPr lang="en-US" dirty="0"/>
          </a:p>
          <a:p>
            <a:r>
              <a:rPr lang="en-US" dirty="0"/>
              <a:t>kmjoshi@gatech.edu</a:t>
            </a:r>
          </a:p>
        </p:txBody>
      </p:sp>
      <p:pic>
        <p:nvPicPr>
          <p:cNvPr id="1026" name="Picture 2" descr="https://d3njjcbhbojbot.cloudfront.net/api/utilities/v1/imageproxy/https:/coursera.s3.amazonaws.com/topics/ml/large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9543" y="4024312"/>
            <a:ext cx="4381500" cy="246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295175" y="6491287"/>
            <a:ext cx="27302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Courtesy: https://www.coursera.org/learn/machine-learning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07725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(methods)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  <a:p>
            <a:pPr lvl="1"/>
            <a:r>
              <a:rPr lang="en-US" dirty="0"/>
              <a:t>Split on features</a:t>
            </a:r>
          </a:p>
          <a:p>
            <a:r>
              <a:rPr lang="en-US" dirty="0"/>
              <a:t>To consider (hyperparameters):</a:t>
            </a:r>
          </a:p>
          <a:p>
            <a:pPr lvl="1"/>
            <a:r>
              <a:rPr lang="en-US" dirty="0"/>
              <a:t>How to split?</a:t>
            </a:r>
          </a:p>
          <a:p>
            <a:pPr lvl="1"/>
            <a:r>
              <a:rPr lang="en-US" dirty="0"/>
              <a:t>How many nodes? How deep?</a:t>
            </a:r>
            <a:endParaRPr lang="en-US" dirty="0"/>
          </a:p>
          <a:p>
            <a:r>
              <a:rPr lang="en-US" dirty="0"/>
              <a:t>Don’t Overfit</a:t>
            </a:r>
          </a:p>
          <a:p>
            <a:r>
              <a:rPr lang="en-US" dirty="0"/>
              <a:t>Use a random forest: lots of trees</a:t>
            </a:r>
          </a:p>
        </p:txBody>
      </p:sp>
      <p:pic>
        <p:nvPicPr>
          <p:cNvPr id="6148" name="Picture 4" descr="https://www.analyticsvidhya.com/wp-content/uploads/2016/04/d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50243"/>
            <a:ext cx="6096000" cy="48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38200" y="6167576"/>
            <a:ext cx="47099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https://www.analyticsvidhya.com/blog/2016/04/complete-tutorial-tree-based-modeling-scratch-in-python/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991625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(methods)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3816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Logistic Regression:</a:t>
            </a:r>
          </a:p>
          <a:p>
            <a:pPr lvl="1"/>
            <a:r>
              <a:rPr lang="en-US" dirty="0"/>
              <a:t>like linear regression but for classification tasks</a:t>
            </a:r>
          </a:p>
          <a:p>
            <a:pPr lvl="1"/>
            <a:r>
              <a:rPr lang="en-US" dirty="0"/>
              <a:t>output probability of belonging to class</a:t>
            </a:r>
          </a:p>
          <a:p>
            <a:r>
              <a:rPr lang="en-US" dirty="0"/>
              <a:t>Support Vector Machines</a:t>
            </a:r>
          </a:p>
          <a:p>
            <a:pPr lvl="1"/>
            <a:r>
              <a:rPr lang="en-US" dirty="0"/>
              <a:t>divides classes based on vectors (lines or hyper-lines)</a:t>
            </a:r>
          </a:p>
          <a:p>
            <a:r>
              <a:rPr lang="en-US" dirty="0"/>
              <a:t>Neural Networks (famous)</a:t>
            </a:r>
          </a:p>
          <a:p>
            <a:pPr lvl="1"/>
            <a:r>
              <a:rPr lang="en-US" dirty="0"/>
              <a:t>inspired by biology: composed of neurons</a:t>
            </a:r>
          </a:p>
          <a:p>
            <a:pPr lvl="1"/>
            <a:r>
              <a:rPr lang="en-US" dirty="0"/>
              <a:t>update weights of neurons at each iteration</a:t>
            </a:r>
          </a:p>
          <a:p>
            <a:pPr lvl="1"/>
            <a:r>
              <a:rPr lang="en-US" dirty="0"/>
              <a:t>glorified regression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016" y="1365606"/>
            <a:ext cx="5389984" cy="549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7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(methods)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ttp://scikit-learn.org/stable/_images/sphx_glr_plot_classifier_comparison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9294"/>
            <a:ext cx="12192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082468" y="6033294"/>
            <a:ext cx="40270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http://scikit-learn.org/stable/auto_examples/classification/plot_classifier_comparison.html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62665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3816" cy="4351338"/>
          </a:xfrm>
        </p:spPr>
        <p:txBody>
          <a:bodyPr>
            <a:normAutofit/>
          </a:bodyPr>
          <a:lstStyle/>
          <a:p>
            <a:r>
              <a:rPr lang="en-US" dirty="0" err="1"/>
              <a:t>eg</a:t>
            </a:r>
            <a:r>
              <a:rPr lang="en-US" dirty="0"/>
              <a:t>. deep neural networks:</a:t>
            </a:r>
          </a:p>
          <a:p>
            <a:pPr lvl="1"/>
            <a:r>
              <a:rPr lang="en-US" dirty="0"/>
              <a:t>Lots of hidden layers</a:t>
            </a:r>
          </a:p>
          <a:p>
            <a:pPr lvl="1"/>
            <a:r>
              <a:rPr lang="en-US" dirty="0"/>
              <a:t>First few layers understand larger scale features</a:t>
            </a:r>
          </a:p>
          <a:p>
            <a:pPr lvl="1"/>
            <a:r>
              <a:rPr lang="en-US" dirty="0"/>
              <a:t>Middle layers understand small scale features</a:t>
            </a:r>
          </a:p>
          <a:p>
            <a:pPr lvl="1"/>
            <a:r>
              <a:rPr lang="en-US" dirty="0"/>
              <a:t>Last few layers generalize to the data</a:t>
            </a:r>
          </a:p>
          <a:p>
            <a:r>
              <a:rPr lang="en-US" dirty="0"/>
              <a:t>Learn then forget</a:t>
            </a:r>
          </a:p>
          <a:p>
            <a:r>
              <a:rPr lang="en-US" dirty="0"/>
              <a:t>You don’t think about the things you are best at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1166" y="6176963"/>
            <a:ext cx="45047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https://www.quantamagazine.org/new-theory-cracks-open-the-black-box-of-deep-learning-20170921/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016" y="1365606"/>
            <a:ext cx="5389984" cy="549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3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is 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Allowing intelligent </a:t>
            </a:r>
            <a:r>
              <a:rPr lang="en-US" b="1" dirty="0"/>
              <a:t>agents</a:t>
            </a:r>
            <a:r>
              <a:rPr lang="en-US" dirty="0"/>
              <a:t> to learn</a:t>
            </a:r>
          </a:p>
          <a:p>
            <a:r>
              <a:rPr lang="en-US" dirty="0"/>
              <a:t>What is an agent:</a:t>
            </a:r>
          </a:p>
          <a:p>
            <a:pPr lvl="1"/>
            <a:r>
              <a:rPr lang="en-US" dirty="0"/>
              <a:t>Takes input </a:t>
            </a:r>
          </a:p>
          <a:p>
            <a:pPr lvl="1"/>
            <a:r>
              <a:rPr lang="en-US" dirty="0"/>
              <a:t>References from what it has learned</a:t>
            </a:r>
          </a:p>
          <a:p>
            <a:pPr lvl="1"/>
            <a:r>
              <a:rPr lang="en-US" dirty="0"/>
              <a:t>Makes decision (and implements if possible)</a:t>
            </a:r>
          </a:p>
          <a:p>
            <a:r>
              <a:rPr lang="en-US" dirty="0"/>
              <a:t>Goal: Make agents that always do the </a:t>
            </a:r>
            <a:r>
              <a:rPr lang="en-US" b="1" dirty="0"/>
              <a:t>right</a:t>
            </a:r>
            <a:r>
              <a:rPr lang="en-US" dirty="0"/>
              <a:t> thing (rational)</a:t>
            </a:r>
          </a:p>
          <a:p>
            <a:r>
              <a:rPr lang="en-US" dirty="0"/>
              <a:t>To consider:</a:t>
            </a:r>
          </a:p>
          <a:p>
            <a:pPr lvl="1"/>
            <a:r>
              <a:rPr lang="en-US" dirty="0"/>
              <a:t>How much to remember?</a:t>
            </a:r>
          </a:p>
          <a:p>
            <a:pPr lvl="1"/>
            <a:r>
              <a:rPr lang="en-US" dirty="0"/>
              <a:t>What is the environment like?</a:t>
            </a:r>
          </a:p>
          <a:p>
            <a:pPr lvl="1"/>
            <a:r>
              <a:rPr lang="en-US" dirty="0"/>
              <a:t>What does the agent</a:t>
            </a:r>
            <a:r>
              <a:rPr lang="en-US" b="1" dirty="0"/>
              <a:t> want</a:t>
            </a:r>
            <a:r>
              <a:rPr lang="en-US" dirty="0"/>
              <a:t>? (Utility function)</a:t>
            </a:r>
          </a:p>
        </p:txBody>
      </p:sp>
    </p:spTree>
    <p:extLst>
      <p:ext uri="{BB962C8B-B14F-4D97-AF65-F5344CB8AC3E}">
        <p14:creationId xmlns:p14="http://schemas.microsoft.com/office/powerpoint/2010/main" val="2461537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099" y="1690688"/>
            <a:ext cx="9055801" cy="45266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8099" y="6176963"/>
            <a:ext cx="312297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Stuart Russell, Peter </a:t>
            </a:r>
            <a:r>
              <a:rPr lang="en-US" sz="800" dirty="0" err="1"/>
              <a:t>Norvig</a:t>
            </a:r>
            <a:r>
              <a:rPr lang="en-US" sz="800" dirty="0"/>
              <a:t>. Artificial Intelligence: A Modern Approach</a:t>
            </a:r>
          </a:p>
        </p:txBody>
      </p:sp>
    </p:spTree>
    <p:extLst>
      <p:ext uri="{BB962C8B-B14F-4D97-AF65-F5344CB8AC3E}">
        <p14:creationId xmlns:p14="http://schemas.microsoft.com/office/powerpoint/2010/main" val="3262146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it walks!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6" name="Picture 4" descr="Planar walker - behaviour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057" y="2228608"/>
            <a:ext cx="42862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Locomotion behaviours - spider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427" y="2228608"/>
            <a:ext cx="42862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38200" y="6166657"/>
            <a:ext cx="37593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https://deepmind.com/blog/producing-flexible-behaviours-simulated-environments/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73836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the vast amount of resources on the internet to learn any one of these techniques. </a:t>
            </a:r>
          </a:p>
          <a:p>
            <a:r>
              <a:rPr lang="en-US" dirty="0"/>
              <a:t>Machine Learning frameworks come in handy open-source packages. (w/ tutorials and benchmarks)</a:t>
            </a:r>
          </a:p>
          <a:p>
            <a:r>
              <a:rPr lang="en-US" dirty="0"/>
              <a:t>Enjoy the learning!</a:t>
            </a:r>
          </a:p>
          <a:p>
            <a:r>
              <a:rPr lang="en-US" dirty="0"/>
              <a:t>P.S. Robots won’t take over anytime soon.</a:t>
            </a:r>
          </a:p>
        </p:txBody>
      </p:sp>
    </p:spTree>
    <p:extLst>
      <p:ext uri="{BB962C8B-B14F-4D97-AF65-F5344CB8AC3E}">
        <p14:creationId xmlns:p14="http://schemas.microsoft.com/office/powerpoint/2010/main" val="1346336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Amazon, Baidu, Google and others spent </a:t>
            </a:r>
            <a:r>
              <a:rPr lang="en-US" dirty="0"/>
              <a:t>US$</a:t>
            </a:r>
            <a:r>
              <a:rPr lang="en-US" dirty="0"/>
              <a:t>20-40B on AI in 2016</a:t>
            </a:r>
          </a:p>
          <a:p>
            <a:pPr lvl="1"/>
            <a:r>
              <a:rPr lang="en-US" dirty="0"/>
              <a:t>R&amp;D + acquisitions</a:t>
            </a:r>
            <a:endParaRPr lang="en-US" dirty="0"/>
          </a:p>
          <a:p>
            <a:r>
              <a:rPr lang="en-US" dirty="0"/>
              <a:t>What for:</a:t>
            </a:r>
          </a:p>
          <a:p>
            <a:pPr lvl="1"/>
            <a:r>
              <a:rPr lang="en-US" dirty="0"/>
              <a:t>Tech</a:t>
            </a:r>
          </a:p>
          <a:p>
            <a:pPr lvl="1"/>
            <a:r>
              <a:rPr lang="en-US" dirty="0"/>
              <a:t>Financial Services</a:t>
            </a:r>
          </a:p>
          <a:p>
            <a:pPr lvl="1"/>
            <a:r>
              <a:rPr lang="en-US" dirty="0"/>
              <a:t>Health care</a:t>
            </a:r>
            <a:endParaRPr lang="en-US" dirty="0"/>
          </a:p>
          <a:p>
            <a:pPr lvl="1"/>
            <a:r>
              <a:rPr lang="en-US" dirty="0"/>
              <a:t>Power grid</a:t>
            </a:r>
          </a:p>
          <a:p>
            <a:pPr lvl="1"/>
            <a:r>
              <a:rPr lang="en-US" dirty="0"/>
              <a:t>Logistics</a:t>
            </a:r>
          </a:p>
          <a:p>
            <a:pPr lvl="1"/>
            <a:r>
              <a:rPr lang="en-US" dirty="0"/>
              <a:t>Manufacturing</a:t>
            </a:r>
          </a:p>
          <a:p>
            <a:pPr lvl="1"/>
            <a:r>
              <a:rPr lang="en-US" dirty="0"/>
              <a:t>Retail</a:t>
            </a:r>
          </a:p>
          <a:p>
            <a:pPr lvl="1"/>
            <a:r>
              <a:rPr lang="en-US" dirty="0"/>
              <a:t>Education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76963"/>
            <a:ext cx="61574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http://www.mckinsey.com/business-functions/mckinsey-analytics/our-insights/how-artificial-intelligence-can-deliver-real-value-to-companies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902659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Computer Vision - Image/Pattern Recognition</a:t>
            </a:r>
          </a:p>
          <a:p>
            <a:pPr lvl="1"/>
            <a:r>
              <a:rPr lang="en-US" dirty="0"/>
              <a:t>Facial recognition</a:t>
            </a:r>
          </a:p>
          <a:p>
            <a:pPr lvl="1"/>
            <a:r>
              <a:rPr lang="en-US" dirty="0"/>
              <a:t>Autonomous robots/driving vehicles</a:t>
            </a:r>
          </a:p>
          <a:p>
            <a:pPr lvl="1"/>
            <a:r>
              <a:rPr lang="en-US" dirty="0"/>
              <a:t>Early disease detection</a:t>
            </a:r>
          </a:p>
          <a:p>
            <a:r>
              <a:rPr lang="en-US" dirty="0"/>
              <a:t>Content/Retail/Ad strategy (recommendation engines)</a:t>
            </a:r>
          </a:p>
          <a:p>
            <a:pPr lvl="1"/>
            <a:r>
              <a:rPr lang="en-US" dirty="0"/>
              <a:t>Netflix/Facebook/Amazon etc.</a:t>
            </a:r>
          </a:p>
          <a:p>
            <a:r>
              <a:rPr lang="en-US" dirty="0"/>
              <a:t>Malware/Fraud/Spam detection</a:t>
            </a:r>
          </a:p>
          <a:p>
            <a:r>
              <a:rPr lang="en-US" dirty="0"/>
              <a:t>Speech Recognition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Natural Sciences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3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Visible 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61383" cy="4351338"/>
          </a:xfrm>
        </p:spPr>
        <p:txBody>
          <a:bodyPr/>
          <a:lstStyle/>
          <a:p>
            <a:r>
              <a:rPr lang="en-US" dirty="0"/>
              <a:t>Chat (chatbots pass basic </a:t>
            </a:r>
            <a:r>
              <a:rPr lang="en-US" dirty="0" err="1"/>
              <a:t>turing</a:t>
            </a:r>
            <a:r>
              <a:rPr lang="en-US" dirty="0"/>
              <a:t> test)</a:t>
            </a:r>
          </a:p>
          <a:p>
            <a:r>
              <a:rPr lang="en-US" dirty="0"/>
              <a:t>Beat recreational games (chess/go/poker)</a:t>
            </a:r>
          </a:p>
          <a:p>
            <a:r>
              <a:rPr lang="en-US" dirty="0"/>
              <a:t>Paint (style-transfer)</a:t>
            </a:r>
          </a:p>
        </p:txBody>
      </p:sp>
    </p:spTree>
    <p:extLst>
      <p:ext uri="{BB962C8B-B14F-4D97-AF65-F5344CB8AC3E}">
        <p14:creationId xmlns:p14="http://schemas.microsoft.com/office/powerpoint/2010/main" val="334418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Visible 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61383" cy="4351338"/>
          </a:xfrm>
        </p:spPr>
        <p:txBody>
          <a:bodyPr/>
          <a:lstStyle/>
          <a:p>
            <a:r>
              <a:rPr lang="en-US" dirty="0"/>
              <a:t>Chat (chatbots pass basic </a:t>
            </a:r>
            <a:r>
              <a:rPr lang="en-US" dirty="0" err="1"/>
              <a:t>turing</a:t>
            </a:r>
            <a:r>
              <a:rPr lang="en-US" dirty="0"/>
              <a:t> test)</a:t>
            </a:r>
          </a:p>
          <a:p>
            <a:r>
              <a:rPr lang="en-US" dirty="0"/>
              <a:t>Beat recreational games (chess/go/poker)</a:t>
            </a:r>
          </a:p>
          <a:p>
            <a:r>
              <a:rPr lang="en-US" dirty="0"/>
              <a:t>Paint (style-transfer)</a:t>
            </a:r>
          </a:p>
        </p:txBody>
      </p:sp>
      <p:pic>
        <p:nvPicPr>
          <p:cNvPr id="2050" name="Picture 2" descr="https://3.bp.blogspot.com/-jYGbp0Ow1Cc/WA6oWw63F7I/AAAAAAAABWc/8_E5A1dbPP4xeo1GuIGTsYvG6TuXIfmoQCLcB/s1600/image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516" y="2323322"/>
            <a:ext cx="6050483" cy="453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200" y="6311900"/>
            <a:ext cx="33938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https://research.googleblog.com/2016/10/supercharging-style-transfer.html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069988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Visible 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61383" cy="4351338"/>
          </a:xfrm>
        </p:spPr>
        <p:txBody>
          <a:bodyPr/>
          <a:lstStyle/>
          <a:p>
            <a:r>
              <a:rPr lang="en-US" dirty="0"/>
              <a:t>Chat (chatbots pass basic </a:t>
            </a:r>
            <a:r>
              <a:rPr lang="en-US" dirty="0" err="1"/>
              <a:t>turing</a:t>
            </a:r>
            <a:r>
              <a:rPr lang="en-US" dirty="0"/>
              <a:t> test)</a:t>
            </a:r>
          </a:p>
          <a:p>
            <a:r>
              <a:rPr lang="en-US" dirty="0"/>
              <a:t>Beat recreational games (chess/go/poker)</a:t>
            </a:r>
          </a:p>
          <a:p>
            <a:r>
              <a:rPr lang="en-US" dirty="0"/>
              <a:t>Paint (style-transfer)</a:t>
            </a:r>
          </a:p>
        </p:txBody>
      </p:sp>
      <p:pic>
        <p:nvPicPr>
          <p:cNvPr id="2050" name="Picture 2" descr="https://3.bp.blogspot.com/-jYGbp0Ow1Cc/WA6oWw63F7I/AAAAAAAABWc/8_E5A1dbPP4xeo1GuIGTsYvG6TuXIfmoQCLcB/s1600/image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516" y="2323322"/>
            <a:ext cx="6050483" cy="453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200" y="6311900"/>
            <a:ext cx="33938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https://research.googleblog.com/2016/10/supercharging-style-transfer.html</a:t>
            </a:r>
            <a:endParaRPr lang="en-US" sz="800" dirty="0"/>
          </a:p>
        </p:txBody>
      </p:sp>
      <p:pic>
        <p:nvPicPr>
          <p:cNvPr id="2056" name="Picture 8" descr="Boston Dynamics Atlas robot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695" y="3684002"/>
            <a:ext cx="4736326" cy="2627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35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(basics)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Supervised Learning</a:t>
            </a:r>
          </a:p>
          <a:p>
            <a:pPr lvl="1"/>
            <a:r>
              <a:rPr lang="en-US" dirty="0"/>
              <a:t>have a lot of data with labels</a:t>
            </a:r>
          </a:p>
          <a:p>
            <a:pPr lvl="1"/>
            <a:r>
              <a:rPr lang="en-US" dirty="0"/>
              <a:t>learn on all the data to predict these labels for new data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. image classification of a dog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have a lot of data with no labels</a:t>
            </a:r>
          </a:p>
          <a:p>
            <a:pPr lvl="1"/>
            <a:r>
              <a:rPr lang="en-US" dirty="0"/>
              <a:t>learn something useful about the data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. market segmentation of user clicks on website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make rational decisions based on a utility function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. any process with many steps, where you know the target</a:t>
            </a:r>
          </a:p>
          <a:p>
            <a:r>
              <a:rPr lang="en-US" dirty="0"/>
              <a:t>To consider: false positives &amp; true negatives</a:t>
            </a:r>
          </a:p>
        </p:txBody>
      </p:sp>
    </p:spTree>
    <p:extLst>
      <p:ext uri="{BB962C8B-B14F-4D97-AF65-F5344CB8AC3E}">
        <p14:creationId xmlns:p14="http://schemas.microsoft.com/office/powerpoint/2010/main" val="1962804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(how-to)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1067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Get a lot of data: </a:t>
            </a:r>
            <a:r>
              <a:rPr lang="en-US" dirty="0" err="1"/>
              <a:t>eg</a:t>
            </a:r>
            <a:r>
              <a:rPr lang="en-US" dirty="0"/>
              <a:t>. GPL power outage</a:t>
            </a:r>
          </a:p>
          <a:p>
            <a:pPr lvl="1"/>
            <a:r>
              <a:rPr lang="en-US" dirty="0"/>
              <a:t>Depends on lots of features: day, time, duration, weather, location etc.</a:t>
            </a:r>
          </a:p>
          <a:p>
            <a:r>
              <a:rPr lang="en-US" dirty="0"/>
              <a:t>Ask a question: </a:t>
            </a:r>
            <a:r>
              <a:rPr lang="en-US" dirty="0" err="1"/>
              <a:t>eg</a:t>
            </a:r>
            <a:r>
              <a:rPr lang="en-US" dirty="0"/>
              <a:t>. how long is each outage?</a:t>
            </a:r>
          </a:p>
          <a:p>
            <a:pPr lvl="1"/>
            <a:r>
              <a:rPr lang="en-US" dirty="0"/>
              <a:t>classification or regression?</a:t>
            </a:r>
          </a:p>
          <a:p>
            <a:r>
              <a:rPr lang="en-US" dirty="0"/>
              <a:t>Split data into:</a:t>
            </a:r>
          </a:p>
          <a:p>
            <a:pPr lvl="1"/>
            <a:r>
              <a:rPr lang="en-US" dirty="0"/>
              <a:t>training set (experience)</a:t>
            </a:r>
          </a:p>
          <a:p>
            <a:pPr lvl="1"/>
            <a:r>
              <a:rPr lang="en-US" dirty="0"/>
              <a:t>validation set (explore)</a:t>
            </a:r>
          </a:p>
          <a:p>
            <a:pPr lvl="1"/>
            <a:r>
              <a:rPr lang="en-US" dirty="0"/>
              <a:t>test set (exam)</a:t>
            </a:r>
          </a:p>
          <a:p>
            <a:r>
              <a:rPr lang="en-US" dirty="0"/>
              <a:t>Train-experience</a:t>
            </a:r>
          </a:p>
          <a:p>
            <a:r>
              <a:rPr lang="en-US" dirty="0"/>
              <a:t>Tweak hyperparameters on validation set-explore</a:t>
            </a:r>
          </a:p>
          <a:p>
            <a:r>
              <a:rPr lang="en-US" dirty="0"/>
              <a:t>Test performance</a:t>
            </a:r>
          </a:p>
        </p:txBody>
      </p:sp>
      <p:pic>
        <p:nvPicPr>
          <p:cNvPr id="7170" name="Picture 2" descr="https://am207.github.io/2017/wiki/images/train-validate-te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25" y="1825625"/>
            <a:ext cx="2924175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730977" y="3463925"/>
            <a:ext cx="23214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https://am207.github.io/2017/wiki/validation.html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8416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down that hill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descent:</a:t>
            </a:r>
          </a:p>
          <a:p>
            <a:pPr lvl="1"/>
            <a:r>
              <a:rPr lang="en-US" dirty="0"/>
              <a:t>update model: roll down hill (hyper-hill)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97599" y="2507716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https://alykhantejani.github.io/a-brief-introduction-to-gradient-descent/</a:t>
            </a:r>
            <a:endParaRPr lang="en-US" sz="800" dirty="0"/>
          </a:p>
        </p:txBody>
      </p:sp>
      <p:pic>
        <p:nvPicPr>
          <p:cNvPr id="9218" name="Picture 2" descr="https://alykhantejani.github.io/images/gradient_descent_line_graph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188" y="2723160"/>
            <a:ext cx="10450664" cy="4093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498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3827</TotalTime>
  <Words>759</Words>
  <Application>Microsoft Office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Teaching machines to learn</vt:lpstr>
      <vt:lpstr>Why?</vt:lpstr>
      <vt:lpstr>Successes</vt:lpstr>
      <vt:lpstr>Visible successes</vt:lpstr>
      <vt:lpstr>Visible successes</vt:lpstr>
      <vt:lpstr>Visible successes</vt:lpstr>
      <vt:lpstr>Machine Learning (basics)</vt:lpstr>
      <vt:lpstr>Machine Learning (how-to)</vt:lpstr>
      <vt:lpstr>rolling down that hill</vt:lpstr>
      <vt:lpstr>Machine Learning (methods)</vt:lpstr>
      <vt:lpstr>Machine Learning (methods)</vt:lpstr>
      <vt:lpstr>Machine Learning (methods)</vt:lpstr>
      <vt:lpstr>How?</vt:lpstr>
      <vt:lpstr>AI is RL</vt:lpstr>
      <vt:lpstr>Environments</vt:lpstr>
      <vt:lpstr>and it walks!</vt:lpstr>
      <vt:lpstr>What can you do?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machines to learn</dc:title>
  <dc:creator>keshav</dc:creator>
  <cp:lastModifiedBy>keshav</cp:lastModifiedBy>
  <cp:revision>192</cp:revision>
  <dcterms:created xsi:type="dcterms:W3CDTF">2017-09-20T15:11:09Z</dcterms:created>
  <dcterms:modified xsi:type="dcterms:W3CDTF">2017-09-23T06:58:34Z</dcterms:modified>
</cp:coreProperties>
</file>

<file path=docProps/thumbnail.jpeg>
</file>